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78" r:id="rId4"/>
    <p:sldId id="280" r:id="rId5"/>
    <p:sldId id="281" r:id="rId6"/>
    <p:sldId id="257" r:id="rId7"/>
    <p:sldId id="283" r:id="rId8"/>
    <p:sldId id="285" r:id="rId9"/>
    <p:sldId id="282" r:id="rId10"/>
    <p:sldId id="284" r:id="rId11"/>
    <p:sldId id="258" r:id="rId12"/>
    <p:sldId id="264" r:id="rId13"/>
    <p:sldId id="269" r:id="rId14"/>
    <p:sldId id="270" r:id="rId15"/>
    <p:sldId id="271" r:id="rId16"/>
    <p:sldId id="277" r:id="rId17"/>
    <p:sldId id="286" r:id="rId18"/>
    <p:sldId id="276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64" autoAdjust="0"/>
  </p:normalViewPr>
  <p:slideViewPr>
    <p:cSldViewPr>
      <p:cViewPr varScale="1">
        <p:scale>
          <a:sx n="47" d="100"/>
          <a:sy n="47" d="100"/>
        </p:scale>
        <p:origin x="100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9FFE9-550E-49FE-8376-DF1B14FE0C0E}" type="datetimeFigureOut">
              <a:rPr lang="ru-RU" smtClean="0"/>
              <a:pPr/>
              <a:t>28.08.2014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2CECA-6427-4D07-820A-B071BFB75A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2143139"/>
          </a:xfrm>
        </p:spPr>
        <p:txBody>
          <a:bodyPr>
            <a:normAutofit/>
          </a:bodyPr>
          <a:lstStyle/>
          <a:p>
            <a:r>
              <a:rPr lang="ru-RU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ГБОУ гимназия №1534</a:t>
            </a:r>
            <a:br>
              <a:rPr lang="ru-RU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Родительское собрание </a:t>
            </a:r>
            <a:br>
              <a:rPr lang="ru-RU" sz="40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3 «З» класса №1</a:t>
            </a:r>
            <a:endParaRPr lang="ru-RU" sz="4000" b="1" i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43182"/>
            <a:ext cx="6400800" cy="2995618"/>
          </a:xfrm>
        </p:spPr>
        <p:txBody>
          <a:bodyPr>
            <a:noAutofit/>
          </a:bodyPr>
          <a:lstStyle/>
          <a:p>
            <a:endParaRPr lang="ru-RU" sz="44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Задачи на 2014-2015 учебный год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3108" y="5857892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27 августа 2014 года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ПЕРЕХОДНЫЙ ПЕРИОД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rmAutofit lnSpcReduction="10000"/>
          </a:bodyPr>
          <a:lstStyle/>
          <a:p>
            <a:pPr marL="0" indent="360363">
              <a:buNone/>
            </a:pPr>
            <a:r>
              <a:rPr lang="ru-RU" sz="2800" dirty="0" smtClean="0">
                <a:solidFill>
                  <a:srgbClr val="FFC000"/>
                </a:solidFill>
              </a:rPr>
              <a:t>Когда </a:t>
            </a:r>
            <a:r>
              <a:rPr lang="ru-RU" sz="2800" dirty="0">
                <a:solidFill>
                  <a:srgbClr val="FFC000"/>
                </a:solidFill>
              </a:rPr>
              <a:t>прародители бежали из рая, </a:t>
            </a:r>
            <a:endParaRPr lang="ru-RU" sz="2800" dirty="0" smtClean="0">
              <a:solidFill>
                <a:srgbClr val="FFC000"/>
              </a:solidFill>
            </a:endParaRPr>
          </a:p>
          <a:p>
            <a:pPr marL="0" indent="360363">
              <a:buNone/>
            </a:pPr>
            <a:r>
              <a:rPr lang="ru-RU" sz="2800" dirty="0" smtClean="0">
                <a:solidFill>
                  <a:srgbClr val="FFC000"/>
                </a:solidFill>
              </a:rPr>
              <a:t>Адам</a:t>
            </a:r>
            <a:r>
              <a:rPr lang="ru-RU" sz="2800" dirty="0">
                <a:solidFill>
                  <a:srgbClr val="FFC000"/>
                </a:solidFill>
              </a:rPr>
              <a:t>, вероятно, сказал Еве: </a:t>
            </a:r>
            <a:endParaRPr lang="ru-RU" sz="2800" dirty="0" smtClean="0">
              <a:solidFill>
                <a:srgbClr val="FFC000"/>
              </a:solidFill>
            </a:endParaRPr>
          </a:p>
          <a:p>
            <a:pPr marL="0" indent="360363">
              <a:buNone/>
            </a:pPr>
            <a:r>
              <a:rPr lang="ru-RU" sz="2800" dirty="0" smtClean="0">
                <a:solidFill>
                  <a:srgbClr val="FFC000"/>
                </a:solidFill>
              </a:rPr>
              <a:t>"</a:t>
            </a:r>
            <a:r>
              <a:rPr lang="ru-RU" sz="2800" dirty="0">
                <a:solidFill>
                  <a:srgbClr val="FFC000"/>
                </a:solidFill>
              </a:rPr>
              <a:t>Дорогая, нам выпало жить в переходный период</a:t>
            </a:r>
            <a:r>
              <a:rPr lang="ru-RU" sz="2800" dirty="0" smtClean="0">
                <a:solidFill>
                  <a:srgbClr val="FFC000"/>
                </a:solidFill>
              </a:rPr>
              <a:t>".                                      Уильям </a:t>
            </a:r>
            <a:r>
              <a:rPr lang="ru-RU" sz="2800" dirty="0" err="1" smtClean="0">
                <a:solidFill>
                  <a:srgbClr val="FFC000"/>
                </a:solidFill>
              </a:rPr>
              <a:t>Индж</a:t>
            </a:r>
            <a:endParaRPr lang="ru-RU" sz="2800" dirty="0" smtClean="0">
              <a:solidFill>
                <a:srgbClr val="FFC000"/>
              </a:solidFill>
            </a:endParaRPr>
          </a:p>
          <a:p>
            <a:pPr marL="0" indent="360363">
              <a:buNone/>
            </a:pPr>
            <a:endParaRPr lang="ru-RU" sz="2800" dirty="0">
              <a:solidFill>
                <a:schemeClr val="bg1"/>
              </a:solidFill>
            </a:endParaRPr>
          </a:p>
          <a:p>
            <a:pPr marL="0" indent="360363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ОФИЦИАЛЬНО ОБЪЯВЛЕННЫЙ СРОК: 1 месяц</a:t>
            </a:r>
          </a:p>
          <a:p>
            <a:pPr marL="0" indent="360363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УСЛОВИЯ: </a:t>
            </a:r>
            <a:r>
              <a:rPr lang="en-US" sz="2800" dirty="0" smtClean="0">
                <a:solidFill>
                  <a:schemeClr val="bg1"/>
                </a:solidFill>
              </a:rPr>
              <a:t>“</a:t>
            </a:r>
            <a:r>
              <a:rPr lang="ru-RU" sz="2800" dirty="0" smtClean="0">
                <a:solidFill>
                  <a:schemeClr val="bg1"/>
                </a:solidFill>
              </a:rPr>
              <a:t>+</a:t>
            </a:r>
            <a:r>
              <a:rPr lang="en-US" sz="2800" dirty="0" smtClean="0">
                <a:solidFill>
                  <a:schemeClr val="bg1"/>
                </a:solidFill>
              </a:rPr>
              <a:t>”</a:t>
            </a:r>
            <a:r>
              <a:rPr lang="ru-RU" sz="2800" dirty="0" smtClean="0">
                <a:solidFill>
                  <a:schemeClr val="bg1"/>
                </a:solidFill>
              </a:rPr>
              <a:t> просторный класс, условия для обучения, обеспечение питанием, водой</a:t>
            </a:r>
            <a:r>
              <a:rPr lang="ru-RU" sz="2800" smtClean="0">
                <a:solidFill>
                  <a:schemeClr val="bg1"/>
                </a:solidFill>
              </a:rPr>
              <a:t>, раздевалкой </a:t>
            </a:r>
            <a:r>
              <a:rPr lang="ru-RU" sz="2800" dirty="0" smtClean="0">
                <a:solidFill>
                  <a:schemeClr val="bg1"/>
                </a:solidFill>
              </a:rPr>
              <a:t>ГПД, кружки, </a:t>
            </a:r>
            <a:r>
              <a:rPr lang="ru-RU" sz="2800" dirty="0" err="1" smtClean="0">
                <a:solidFill>
                  <a:schemeClr val="bg1"/>
                </a:solidFill>
              </a:rPr>
              <a:t>физ-ра</a:t>
            </a:r>
            <a:r>
              <a:rPr lang="ru-RU" sz="2800" dirty="0" smtClean="0">
                <a:solidFill>
                  <a:schemeClr val="bg1"/>
                </a:solidFill>
              </a:rPr>
              <a:t>: игры на улице с А.П.</a:t>
            </a:r>
          </a:p>
          <a:p>
            <a:pPr marL="0" indent="360363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“</a:t>
            </a:r>
            <a:r>
              <a:rPr lang="ru-RU" sz="2800" dirty="0" smtClean="0">
                <a:solidFill>
                  <a:schemeClr val="bg1"/>
                </a:solidFill>
              </a:rPr>
              <a:t>--</a:t>
            </a:r>
            <a:r>
              <a:rPr lang="en-US" sz="2800" dirty="0" smtClean="0">
                <a:solidFill>
                  <a:schemeClr val="bg1"/>
                </a:solidFill>
              </a:rPr>
              <a:t>”</a:t>
            </a:r>
            <a:r>
              <a:rPr lang="ru-RU" sz="2800" dirty="0" smtClean="0">
                <a:solidFill>
                  <a:schemeClr val="bg1"/>
                </a:solidFill>
              </a:rPr>
              <a:t>  </a:t>
            </a:r>
            <a:r>
              <a:rPr lang="ru-RU" sz="2800" dirty="0" smtClean="0">
                <a:solidFill>
                  <a:schemeClr val="bg1"/>
                </a:solidFill>
              </a:rPr>
              <a:t>переходный период предположительно на месяц.</a:t>
            </a:r>
            <a:endParaRPr lang="ru-RU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Учебный план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928670"/>
            <a:ext cx="8286776" cy="533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5810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ШКОЛЬНЫЙ КОМПОНЕНТ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ЧАС – ДОПОЛНИТЕЛЬНЫЙ УРОК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урс «Я-ИССЛЕДОВАТЕЛЬ» 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(практически ПРОЕКТНАЯ ДЕЯТЕЛЬНОСТЬ)</a:t>
            </a:r>
          </a:p>
          <a:p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Текущая задача: представить выполнение нового стандарта на «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началке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nachalka.seminfo.ru)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Задача на 1-е полугодие: представить от класса 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2-3 проекта на НАУЧНУЮ КОНФЕРЕНЦИЮ школы.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3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Информационное пространство класса</a:t>
            </a:r>
            <a:b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nachalka.seminfo.ru)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endParaRPr lang="en-US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Речь уже идет о качестве информационного пространства, а не о наличии и существовании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Пространство должно быть рабочим, интересовать родителей и обучающихся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Дети должны быть зарегистрированы, заходить в пространство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Должны быть форумы для родителей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(обратная связь)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Пространство должно быть эстетически оформлено, огромных фото на исходной странице быть не должно</a:t>
            </a:r>
          </a:p>
          <a:p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Контент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пространства должен постоянно пополняться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Должна быть видна систематическая работа учителя, детей и родителей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 пространства будет проводиться один раз в месяц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37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УЧЕБНЫЙ ПРОЦЕСС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10000"/>
          </a:bodyPr>
          <a:lstStyle/>
          <a:p>
            <a:r>
              <a:rPr lang="ru-RU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обучения в начальных классах-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метапредметных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компетенций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 научить учиться,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планировать свою деятельность,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научить самостоятельно находить информацию,, находить выход из проблемных ситуаций, обучение самоконтролю, взаимному контролю, поощрять умение доказательно отстаивать свою точку зрения и т.п.)</a:t>
            </a:r>
          </a:p>
          <a:p>
            <a:pPr marL="0" indent="0">
              <a:buNone/>
            </a:pPr>
            <a:r>
              <a:rPr lang="ru-RU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 залог успешного усвоения </a:t>
            </a:r>
            <a:r>
              <a:rPr lang="ru-RU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учебн.материала</a:t>
            </a:r>
            <a:r>
              <a:rPr lang="ru-RU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 marL="0" indent="360363">
              <a:buNone/>
            </a:pPr>
            <a:r>
              <a:rPr lang="ru-RU" sz="2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МОЯ ЦЕЛЬ: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МАКСИМАЛЬНО ДАТЬ ДЕТЯМ НА УРОКЕ, МИНИМАЛЬНО НА ДОМ ( в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озможность варьировать и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диффиренцировать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объём и задачи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д.з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.: переход на индивидуальные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д.з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по отдельным предметам: ОКР.МИРУ, МАТЕМ.)</a:t>
            </a:r>
          </a:p>
          <a:p>
            <a:pPr marL="0" indent="360363">
              <a:buNone/>
            </a:pPr>
            <a:endParaRPr lang="ru-RU" sz="20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60363">
              <a:buNone/>
            </a:pPr>
            <a:r>
              <a:rPr lang="ru-RU" sz="2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ЗАДАЧА ДЕТЕЙ (С ПОМОЩЬЮ РОДИТЕЛЕЙ И УЧИТЕЛЯ</a:t>
            </a:r>
            <a:r>
              <a:rPr lang="ru-RU" sz="20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НАСТРОИТЬСЯ НА ДИСЦИПЛИНУ И СЕРЬЁЗНУЮ РАБОТУ В КЛАССЕ.</a:t>
            </a:r>
          </a:p>
          <a:p>
            <a:pPr marL="0" indent="360363">
              <a:buNone/>
            </a:pPr>
            <a:endParaRPr lang="ru-RU" sz="2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60363">
              <a:buNone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Дисциплина начинается с приходом в школу ВОВРЕМЯ в ОПРЯТНОМ ВИДЕ со ВСЕМИ необходимыми для учёбы ВЕЩАМИ.</a:t>
            </a:r>
          </a:p>
          <a:p>
            <a:pPr marL="0" indent="360363">
              <a:buNone/>
            </a:pP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60363">
              <a:buNone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Соблюдаем РЕЖИМ ДНЯ!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45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ТЕТРАДИ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7"/>
          </a:xfrm>
        </p:spPr>
        <p:txBody>
          <a:bodyPr>
            <a:noAutofit/>
          </a:bodyPr>
          <a:lstStyle/>
          <a:p>
            <a:r>
              <a:rPr lang="ru-RU" sz="2300" dirty="0" smtClean="0">
                <a:solidFill>
                  <a:schemeClr val="bg1"/>
                </a:solidFill>
              </a:rPr>
              <a:t>1. Дневник </a:t>
            </a:r>
            <a:r>
              <a:rPr lang="ru-RU" sz="2300" dirty="0" err="1" smtClean="0">
                <a:solidFill>
                  <a:schemeClr val="bg1"/>
                </a:solidFill>
              </a:rPr>
              <a:t>бум.выдадут</a:t>
            </a:r>
            <a:r>
              <a:rPr lang="ru-RU" sz="2300" dirty="0" smtClean="0">
                <a:solidFill>
                  <a:schemeClr val="bg1"/>
                </a:solidFill>
              </a:rPr>
              <a:t> 1 сент.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2. Тетрадь-блок с закладками по предметам для опорн.</a:t>
            </a:r>
            <a:r>
              <a:rPr lang="ru-RU" sz="2300" dirty="0" err="1" smtClean="0">
                <a:solidFill>
                  <a:schemeClr val="bg1"/>
                </a:solidFill>
              </a:rPr>
              <a:t>табл</a:t>
            </a:r>
            <a:r>
              <a:rPr lang="ru-RU" sz="2300" dirty="0" smtClean="0">
                <a:solidFill>
                  <a:schemeClr val="bg1"/>
                </a:solidFill>
              </a:rPr>
              <a:t>.,схем, правил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3. </a:t>
            </a:r>
            <a:r>
              <a:rPr lang="ru-RU" sz="2300" dirty="0" err="1" smtClean="0">
                <a:solidFill>
                  <a:schemeClr val="bg1"/>
                </a:solidFill>
              </a:rPr>
              <a:t>Матем.и</a:t>
            </a:r>
            <a:r>
              <a:rPr lang="ru-RU" sz="2300" dirty="0" smtClean="0">
                <a:solidFill>
                  <a:schemeClr val="bg1"/>
                </a:solidFill>
              </a:rPr>
              <a:t> инф.: </a:t>
            </a:r>
            <a:r>
              <a:rPr lang="ru-RU" sz="2300" dirty="0" err="1" smtClean="0">
                <a:solidFill>
                  <a:schemeClr val="bg1"/>
                </a:solidFill>
              </a:rPr>
              <a:t>мелк.кл</a:t>
            </a:r>
            <a:r>
              <a:rPr lang="ru-RU" sz="2300" dirty="0" smtClean="0">
                <a:solidFill>
                  <a:schemeClr val="bg1"/>
                </a:solidFill>
              </a:rPr>
              <a:t>., 2 для работ (12л.), 1 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err="1" smtClean="0">
                <a:solidFill>
                  <a:schemeClr val="bg1"/>
                </a:solidFill>
              </a:rPr>
              <a:t>инд.д.р</a:t>
            </a:r>
            <a:r>
              <a:rPr lang="ru-RU" sz="2300" dirty="0" smtClean="0">
                <a:solidFill>
                  <a:schemeClr val="bg1"/>
                </a:solidFill>
              </a:rPr>
              <a:t>. ( можно 18 или 24 л.) + рисунок-раскраска, поделённый на сектора; 1 </a:t>
            </a:r>
            <a:r>
              <a:rPr lang="ru-RU" sz="2300" dirty="0" err="1" smtClean="0">
                <a:solidFill>
                  <a:schemeClr val="bg1"/>
                </a:solidFill>
              </a:rPr>
              <a:t>тетр.д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err="1" smtClean="0">
                <a:solidFill>
                  <a:schemeClr val="bg1"/>
                </a:solidFill>
              </a:rPr>
              <a:t>к.р</a:t>
            </a:r>
            <a:r>
              <a:rPr lang="ru-RU" sz="23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4. </a:t>
            </a:r>
            <a:r>
              <a:rPr lang="ru-RU" sz="2300" dirty="0" err="1" smtClean="0">
                <a:solidFill>
                  <a:schemeClr val="bg1"/>
                </a:solidFill>
              </a:rPr>
              <a:t>Русск.яз</a:t>
            </a:r>
            <a:r>
              <a:rPr lang="ru-RU" sz="2300" dirty="0" smtClean="0">
                <a:solidFill>
                  <a:schemeClr val="bg1"/>
                </a:solidFill>
              </a:rPr>
              <a:t>.: </a:t>
            </a:r>
            <a:r>
              <a:rPr lang="ru-RU" sz="2300" dirty="0" err="1" smtClean="0">
                <a:solidFill>
                  <a:schemeClr val="bg1"/>
                </a:solidFill>
              </a:rPr>
              <a:t>крупн.лин</a:t>
            </a:r>
            <a:r>
              <a:rPr lang="ru-RU" sz="2300" dirty="0" smtClean="0">
                <a:solidFill>
                  <a:schemeClr val="bg1"/>
                </a:solidFill>
              </a:rPr>
              <a:t>., листы </a:t>
            </a:r>
            <a:r>
              <a:rPr lang="ru-RU" sz="2300" dirty="0" err="1" smtClean="0">
                <a:solidFill>
                  <a:schemeClr val="bg1"/>
                </a:solidFill>
              </a:rPr>
              <a:t>хор.качества</a:t>
            </a:r>
            <a:r>
              <a:rPr lang="ru-RU" sz="2300" dirty="0" smtClean="0">
                <a:solidFill>
                  <a:schemeClr val="bg1"/>
                </a:solidFill>
              </a:rPr>
              <a:t> (бел.) 2 </a:t>
            </a:r>
            <a:r>
              <a:rPr lang="ru-RU" sz="2300" dirty="0" err="1" smtClean="0">
                <a:solidFill>
                  <a:schemeClr val="bg1"/>
                </a:solidFill>
              </a:rPr>
              <a:t>тетр.д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smtClean="0">
                <a:solidFill>
                  <a:schemeClr val="bg1"/>
                </a:solidFill>
              </a:rPr>
              <a:t>работ, 1 т. 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err="1" smtClean="0">
                <a:solidFill>
                  <a:schemeClr val="bg1"/>
                </a:solidFill>
              </a:rPr>
              <a:t>к.р</a:t>
            </a:r>
            <a:r>
              <a:rPr lang="ru-RU" sz="2300" dirty="0" smtClean="0">
                <a:solidFill>
                  <a:schemeClr val="bg1"/>
                </a:solidFill>
              </a:rPr>
              <a:t>., 1 </a:t>
            </a:r>
            <a:r>
              <a:rPr lang="ru-RU" sz="2300" dirty="0" err="1" smtClean="0">
                <a:solidFill>
                  <a:schemeClr val="bg1"/>
                </a:solidFill>
              </a:rPr>
              <a:t>тетр.д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err="1" smtClean="0">
                <a:solidFill>
                  <a:schemeClr val="bg1"/>
                </a:solidFill>
              </a:rPr>
              <a:t>творч.работ</a:t>
            </a:r>
            <a:r>
              <a:rPr lang="ru-RU" sz="2300" dirty="0" smtClean="0">
                <a:solidFill>
                  <a:schemeClr val="bg1"/>
                </a:solidFill>
              </a:rPr>
              <a:t> (в </a:t>
            </a:r>
            <a:r>
              <a:rPr lang="ru-RU" sz="2300" dirty="0" err="1" smtClean="0">
                <a:solidFill>
                  <a:schemeClr val="bg1"/>
                </a:solidFill>
              </a:rPr>
              <a:t>т.ч.для</a:t>
            </a:r>
            <a:r>
              <a:rPr lang="ru-RU" sz="2300" dirty="0" smtClean="0">
                <a:solidFill>
                  <a:schemeClr val="bg1"/>
                </a:solidFill>
              </a:rPr>
              <a:t> </a:t>
            </a:r>
            <a:r>
              <a:rPr lang="ru-RU" sz="2300" dirty="0" err="1" smtClean="0">
                <a:solidFill>
                  <a:schemeClr val="bg1"/>
                </a:solidFill>
              </a:rPr>
              <a:t>сочин.по</a:t>
            </a:r>
            <a:r>
              <a:rPr lang="ru-RU" sz="2300" dirty="0" smtClean="0">
                <a:solidFill>
                  <a:schemeClr val="bg1"/>
                </a:solidFill>
              </a:rPr>
              <a:t> </a:t>
            </a:r>
            <a:r>
              <a:rPr lang="ru-RU" sz="2300" dirty="0" err="1" smtClean="0">
                <a:solidFill>
                  <a:schemeClr val="bg1"/>
                </a:solidFill>
              </a:rPr>
              <a:t>лит.чтен</a:t>
            </a:r>
            <a:r>
              <a:rPr lang="ru-RU" sz="2300" dirty="0" smtClean="0">
                <a:solidFill>
                  <a:schemeClr val="bg1"/>
                </a:solidFill>
              </a:rPr>
              <a:t>.).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5. </a:t>
            </a:r>
            <a:r>
              <a:rPr lang="ru-RU" sz="2300" dirty="0" err="1" smtClean="0">
                <a:solidFill>
                  <a:schemeClr val="bg1"/>
                </a:solidFill>
              </a:rPr>
              <a:t>Лит.чт</a:t>
            </a:r>
            <a:r>
              <a:rPr lang="ru-RU" sz="2300" dirty="0" smtClean="0">
                <a:solidFill>
                  <a:schemeClr val="bg1"/>
                </a:solidFill>
              </a:rPr>
              <a:t>.: словарик, </a:t>
            </a:r>
            <a:r>
              <a:rPr lang="ru-RU" sz="2300" dirty="0" err="1" smtClean="0">
                <a:solidFill>
                  <a:schemeClr val="bg1"/>
                </a:solidFill>
              </a:rPr>
              <a:t>тетр.д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smtClean="0">
                <a:solidFill>
                  <a:schemeClr val="bg1"/>
                </a:solidFill>
              </a:rPr>
              <a:t>работ по </a:t>
            </a:r>
            <a:r>
              <a:rPr lang="ru-RU" sz="2300" dirty="0" err="1" smtClean="0">
                <a:solidFill>
                  <a:schemeClr val="bg1"/>
                </a:solidFill>
              </a:rPr>
              <a:t>лит.чт</a:t>
            </a:r>
            <a:r>
              <a:rPr lang="ru-RU" sz="2300" dirty="0" smtClean="0">
                <a:solidFill>
                  <a:schemeClr val="bg1"/>
                </a:solidFill>
              </a:rPr>
              <a:t> (12 </a:t>
            </a:r>
            <a:r>
              <a:rPr lang="ru-RU" sz="2300" dirty="0" err="1" smtClean="0">
                <a:solidFill>
                  <a:schemeClr val="bg1"/>
                </a:solidFill>
              </a:rPr>
              <a:t>л.в</a:t>
            </a:r>
            <a:r>
              <a:rPr lang="ru-RU" sz="2300" dirty="0" smtClean="0">
                <a:solidFill>
                  <a:schemeClr val="bg1"/>
                </a:solidFill>
              </a:rPr>
              <a:t> </a:t>
            </a:r>
            <a:r>
              <a:rPr lang="ru-RU" sz="2300" dirty="0" err="1" smtClean="0">
                <a:solidFill>
                  <a:schemeClr val="bg1"/>
                </a:solidFill>
              </a:rPr>
              <a:t>лин</a:t>
            </a:r>
            <a:r>
              <a:rPr lang="ru-RU" sz="2300" dirty="0" smtClean="0">
                <a:solidFill>
                  <a:schemeClr val="bg1"/>
                </a:solidFill>
              </a:rPr>
              <a:t>.).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6. </a:t>
            </a:r>
            <a:r>
              <a:rPr lang="ru-RU" sz="2300" dirty="0" err="1" smtClean="0">
                <a:solidFill>
                  <a:schemeClr val="bg1"/>
                </a:solidFill>
              </a:rPr>
              <a:t>Окр.мир</a:t>
            </a:r>
            <a:r>
              <a:rPr lang="ru-RU" sz="2300" dirty="0" smtClean="0">
                <a:solidFill>
                  <a:schemeClr val="bg1"/>
                </a:solidFill>
              </a:rPr>
              <a:t>.: </a:t>
            </a:r>
            <a:r>
              <a:rPr lang="ru-RU" sz="2300" dirty="0" err="1" smtClean="0">
                <a:solidFill>
                  <a:schemeClr val="bg1"/>
                </a:solidFill>
              </a:rPr>
              <a:t>тетр.д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smtClean="0">
                <a:solidFill>
                  <a:schemeClr val="bg1"/>
                </a:solidFill>
              </a:rPr>
              <a:t>работ (18 или 24 л. в </a:t>
            </a:r>
            <a:r>
              <a:rPr lang="ru-RU" sz="2300" dirty="0" err="1" smtClean="0">
                <a:solidFill>
                  <a:schemeClr val="bg1"/>
                </a:solidFill>
              </a:rPr>
              <a:t>кл</a:t>
            </a:r>
            <a:r>
              <a:rPr lang="ru-RU" sz="2300" dirty="0" smtClean="0">
                <a:solidFill>
                  <a:schemeClr val="bg1"/>
                </a:solidFill>
              </a:rPr>
              <a:t>.).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7. Я-исследователь: </a:t>
            </a:r>
            <a:r>
              <a:rPr lang="ru-RU" sz="2300" dirty="0" err="1" smtClean="0">
                <a:solidFill>
                  <a:schemeClr val="bg1"/>
                </a:solidFill>
              </a:rPr>
              <a:t>тетр.д</a:t>
            </a:r>
            <a:r>
              <a:rPr lang="en-US" sz="2300" dirty="0" smtClean="0">
                <a:solidFill>
                  <a:schemeClr val="bg1"/>
                </a:solidFill>
              </a:rPr>
              <a:t>/</a:t>
            </a:r>
            <a:r>
              <a:rPr lang="ru-RU" sz="2300" dirty="0" smtClean="0">
                <a:solidFill>
                  <a:schemeClr val="bg1"/>
                </a:solidFill>
              </a:rPr>
              <a:t>работ (18 или 24 </a:t>
            </a:r>
            <a:r>
              <a:rPr lang="ru-RU" sz="2300" dirty="0" err="1" smtClean="0">
                <a:solidFill>
                  <a:schemeClr val="bg1"/>
                </a:solidFill>
              </a:rPr>
              <a:t>л.в</a:t>
            </a:r>
            <a:r>
              <a:rPr lang="ru-RU" sz="2300" dirty="0" smtClean="0">
                <a:solidFill>
                  <a:schemeClr val="bg1"/>
                </a:solidFill>
              </a:rPr>
              <a:t> </a:t>
            </a:r>
            <a:r>
              <a:rPr lang="ru-RU" sz="2300" dirty="0" err="1" smtClean="0">
                <a:solidFill>
                  <a:schemeClr val="bg1"/>
                </a:solidFill>
              </a:rPr>
              <a:t>кл</a:t>
            </a:r>
            <a:r>
              <a:rPr lang="ru-RU" sz="2300" dirty="0" smtClean="0">
                <a:solidFill>
                  <a:schemeClr val="bg1"/>
                </a:solidFill>
              </a:rPr>
              <a:t>.).</a:t>
            </a:r>
          </a:p>
          <a:p>
            <a:pPr marL="0" indent="0">
              <a:buNone/>
            </a:pPr>
            <a:r>
              <a:rPr lang="ru-RU" sz="2300" dirty="0" smtClean="0">
                <a:solidFill>
                  <a:schemeClr val="bg1"/>
                </a:solidFill>
              </a:rPr>
              <a:t>Ручка должна быть удобная, мягко пишущая, не мажущая!</a:t>
            </a:r>
            <a:endParaRPr lang="ru-RU" sz="23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2300" dirty="0" smtClean="0">
                <a:solidFill>
                  <a:schemeClr val="bg1"/>
                </a:solidFill>
              </a:rPr>
              <a:t>ВСЁ: УЧЕБНИКИ, ДНЕВНИК, ТЕТР. – В ОБЛОЖКАХ! </a:t>
            </a:r>
            <a:endParaRPr lang="ru-RU" sz="2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468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ОЦЕНИВАНИЕ РАБОТЫ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429684" cy="5166906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Проверка тетрадей: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Проверяются основные рабочие тетрадки ( систематическое выполнение домашних заданий, тщательно с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исправл.ошибок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наиболее существенная часть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кл.р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( напр., текущие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с.р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диктанты, проверочные работы),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к.р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тесты.</a:t>
            </a:r>
          </a:p>
          <a:p>
            <a:pPr>
              <a:lnSpc>
                <a:spcPct val="120000"/>
              </a:lnSpc>
              <a:buNone/>
            </a:pP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Доп.тетр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– для тренировки (частично проверяются фронтально в классе + просматриваются без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испр.ошибок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наличие работы)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Уроки-ЗАЧЁТЫ! (С предварит. озвучиванием тем)</a:t>
            </a:r>
          </a:p>
        </p:txBody>
      </p:sp>
    </p:spTree>
    <p:extLst>
      <p:ext uri="{BB962C8B-B14F-4D97-AF65-F5344CB8AC3E}">
        <p14:creationId xmlns:p14="http://schemas.microsoft.com/office/powerpoint/2010/main" val="355039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5697559"/>
          </a:xfrm>
        </p:spPr>
        <p:txBody>
          <a:bodyPr>
            <a:normAutofit/>
          </a:bodyPr>
          <a:lstStyle/>
          <a:p>
            <a:pPr marL="0" indent="0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Критерии оценивания строгие (как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прошл.году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позже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см.на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началке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но по ситуации с исключениями для некоторых учеников.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Вовремя учить правила, быть готовым к каждому уроку! (Объём материала большой, накапливать «долги» нецелесообразно – некогда), После «2»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получаем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след.уроке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положит.оценку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но «2» не стирается.</a:t>
            </a: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К.р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не переписываются, за исключением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неуд.оценки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 причине длительной болезни. К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к.р.готовимся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систематически работая и вовремя усваивая нов. материал (или повторяя старый). Особое внимание на чёткое знание правил + умение привести пример (или доказать на примере)</a:t>
            </a:r>
          </a:p>
        </p:txBody>
      </p:sp>
    </p:spTree>
    <p:extLst>
      <p:ext uri="{BB962C8B-B14F-4D97-AF65-F5344CB8AC3E}">
        <p14:creationId xmlns:p14="http://schemas.microsoft.com/office/powerpoint/2010/main" val="26064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2864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КРУЖКИ:</a:t>
            </a:r>
          </a:p>
          <a:p>
            <a:pPr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МАТЕМАТИЧЕСКИЙ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(ПОДГ.К ОЛИМП.) –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Дубельт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А.В.</a:t>
            </a:r>
          </a:p>
          <a:p>
            <a:pPr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ПСИХОЛОГИЯ САМОПОЗНАНИЯ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 р.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после 3-х)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Марина Валентиновна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РУКОДЕЛЬНИЦА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2 р.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 14 (или 15, по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жел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до 16) – Ирина Юрьевна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ФУТБОЛ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платн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.): 1,5 т. 2 р.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УГЛУБЛ.РУССК.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платн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 – Татьяна Викторовна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ДОП.АНГЛ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коммуникативн.напр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разговорн.речь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слов.запас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интерактивн.курс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базе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нов.учебника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от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NATIONAL GEOGRAPHICS “Our World”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платн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 – Юлия Александровна </a:t>
            </a:r>
          </a:p>
          <a:p>
            <a:pPr>
              <a:buNone/>
            </a:pP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больше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практических занятий, кружки практической направленности, проектная деятельность, экскурсионная деятельность, исследовательские лаборатории и т.д.)</a:t>
            </a:r>
          </a:p>
          <a:p>
            <a:pPr>
              <a:buNone/>
            </a:pP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ЭКСКУРСИИ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80728"/>
            <a:ext cx="8229600" cy="5448668"/>
          </a:xfrm>
        </p:spPr>
        <p:txBody>
          <a:bodyPr>
            <a:normAutofit/>
          </a:bodyPr>
          <a:lstStyle/>
          <a:p>
            <a:pPr marL="0" indent="360363" algn="ctr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19.10.  - литературно-исторический</a:t>
            </a:r>
          </a:p>
          <a:p>
            <a:pPr marL="0" indent="360363" algn="ctr">
              <a:buNone/>
            </a:pP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60363" algn="ctr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15.04. - естественнонаучный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Электронный журнал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Проверять ежедневно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первую очередь поинтересоваться: «Что интересного происходило в школе?», «Что узнал?», оценки – это явление временное, важнее мотивация ученика.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Школьнику нужна поддержка и уверенность в том, что ему помогут достигнуть наилучшего результата!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спешить ругать за отметку или замечание: выяснить причину, постараться помочь. Учёба – это процесс. 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вводить ребёнка в стрессовое состояние перед контрольными, не требовать непременно только положительных отметок. Просто скажите: «Постарайся, я надеюсь, что  для тебя эта проверка пройдёт успешно.», «Не волнуйся, у тебя всё получится!» и т.п.</a:t>
            </a: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Учебники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Заказ школы на учебники по математике придёт через неделю. Пока по учебникам работаем в классе, дома работаем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доп.раб.тетр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см.эл.жур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получение остальных учебников расписываемся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Первое сентября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5"/>
            <a:ext cx="8219256" cy="5094327"/>
          </a:xfrm>
        </p:spPr>
        <p:txBody>
          <a:bodyPr>
            <a:normAutofit fontScale="85000" lnSpcReduction="20000"/>
          </a:bodyPr>
          <a:lstStyle/>
          <a:p>
            <a:pPr marL="514350" indent="-514350" algn="ctr"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Украшение класса в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сб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30.08., 11:00</a:t>
            </a:r>
          </a:p>
          <a:p>
            <a:pPr marL="514350" indent="-514350" algn="ctr"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сент.в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парадной форме к 8:10 в класс (можно будет сфотографировать деток до звонка)</a:t>
            </a:r>
          </a:p>
          <a:p>
            <a:pPr marL="514350" indent="-514350" algn="ctr"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8:30 –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кл.час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(знакомство с новыми учениками, в 2-х словах о проведённом лете) и «Год культуры в России»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2-й урок –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окр.мир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тема: «Моя малая родина» (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индив.выступл.по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назнач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.), уч., т.,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р.т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3-й урок –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лит.чтен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тетр.д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творч.р.по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р.яз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.):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сочин.по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готовому или предложенному плану о лете или о Родине;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4-й урок –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кл.час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орг.мом.и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поздравления для Евы: по желанию чтение стихов, песни, танцы и др.)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12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Учебные периоды и каникулы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5931393"/>
              </p:ext>
            </p:extLst>
          </p:nvPr>
        </p:nvGraphicFramePr>
        <p:xfrm>
          <a:off x="457200" y="1600200"/>
          <a:ext cx="8229600" cy="15544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Первый триместр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01.09.14 – 28.11.14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Второй триместр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01.12.14 – 27.03.15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Третий триместр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30.03.15 – 22.05.15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27584" y="3284984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КАНИКУЛЫ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487540"/>
              </p:ext>
            </p:extLst>
          </p:nvPr>
        </p:nvGraphicFramePr>
        <p:xfrm>
          <a:off x="1043608" y="4005064"/>
          <a:ext cx="7200800" cy="213626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600400"/>
                <a:gridCol w="3600400"/>
              </a:tblGrid>
              <a:tr h="712088"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Осенние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29.10.14 – 04.11.14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2088"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Зимние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26.12.14 – 11.01.15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2088"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Весенние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09.03.15 – 15.03.15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20688"/>
            <a:ext cx="8429684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Утверждение должностей:</a:t>
            </a:r>
          </a:p>
          <a:p>
            <a:pPr algn="ctr"/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 algn="ctr">
              <a:buAutoNum type="arabicParenR"/>
            </a:pP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Председателя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род.ком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 algn="ctr">
              <a:buAutoNum type="arabicParenR"/>
            </a:pP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Зам.председ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од.ком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 algn="ctr">
              <a:buAutoNum type="arabicParenR"/>
            </a:pP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Представителя от класса в Совет школы</a:t>
            </a:r>
          </a:p>
          <a:p>
            <a:pPr marL="742950" indent="-742950" algn="ctr">
              <a:buAutoNum type="arabicParenR"/>
            </a:pP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Гл.буха</a:t>
            </a:r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 algn="ctr">
              <a:buAutoNum type="arabicParenR"/>
            </a:pP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Зам.гл.буха</a:t>
            </a:r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 algn="ctr">
              <a:buAutoNum type="arabicParenR"/>
            </a:pP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Секретаря и др.</a:t>
            </a:r>
          </a:p>
          <a:p>
            <a:pPr algn="ctr"/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79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Документы первого собрания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Список присутствующих.</a:t>
            </a:r>
          </a:p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Заявления в ГПД (до 18:00), карандашом в какие дни до скольких, пометки: редко, постоянно (посещаемость будет контролироваться сверху – 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финансир.ограничено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Протокол 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родит.собр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(с подписями 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председ.и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гл.бух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Заявление о передаче телевизора и принтера во временное пользование гимназии для 3 «З» класса на период с … по. …</a:t>
            </a:r>
          </a:p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Согласие от родителей на индивидуальную и</a:t>
            </a:r>
            <a:r>
              <a:rPr lang="en-US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групповую работу педагогов-психологов с детьми.</a:t>
            </a:r>
          </a:p>
          <a:p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Справки от офтальмолога (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желат.до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сент.или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теч.1-й </a:t>
            </a:r>
            <a:r>
              <a:rPr lang="ru-RU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00042"/>
            <a:ext cx="800105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Итоги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родит.собрания</a:t>
            </a: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Обратная связь: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ВОПРОС-ОТВЕТ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ПОЖЕЛАНИЯ (устно или письменно)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928670"/>
            <a:ext cx="6929486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Зеленина Юлия Александровна</a:t>
            </a:r>
            <a:endParaRPr lang="en-US" sz="4000" b="1" dirty="0" smtClean="0">
              <a:ln w="50800"/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2000" b="1" dirty="0" err="1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нач.классов</a:t>
            </a:r>
            <a:r>
              <a:rPr lang="ru-RU" sz="20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кл.рук</a:t>
            </a:r>
            <a:r>
              <a:rPr lang="ru-RU" sz="20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3 «З» класса</a:t>
            </a:r>
          </a:p>
          <a:p>
            <a:pPr algn="ctr"/>
            <a:r>
              <a:rPr lang="ru-RU" sz="20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ГБОУ гимназии № 1534</a:t>
            </a:r>
          </a:p>
          <a:p>
            <a:pPr algn="ctr"/>
            <a:endParaRPr lang="ru-RU" sz="2000" b="1" dirty="0" smtClean="0">
              <a:ln w="50800"/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juljajulj@yandex.ru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</a:rPr>
              <a:t>8 926 080 36 </a:t>
            </a:r>
            <a:r>
              <a:rPr lang="ru-RU" sz="4000" dirty="0" smtClean="0">
                <a:solidFill>
                  <a:schemeClr val="bg1"/>
                </a:solidFill>
              </a:rPr>
              <a:t>70</a:t>
            </a:r>
            <a:r>
              <a:rPr lang="en-US" sz="4000" dirty="0" smtClean="0">
                <a:solidFill>
                  <a:schemeClr val="bg1"/>
                </a:solidFill>
              </a:rPr>
              <a:t> (</a:t>
            </a:r>
            <a:r>
              <a:rPr lang="ru-RU" sz="4000" dirty="0" err="1" smtClean="0">
                <a:solidFill>
                  <a:schemeClr val="bg1"/>
                </a:solidFill>
              </a:rPr>
              <a:t>личн</a:t>
            </a:r>
            <a:r>
              <a:rPr lang="ru-RU" sz="4000" dirty="0" smtClean="0">
                <a:solidFill>
                  <a:schemeClr val="bg1"/>
                </a:solidFill>
              </a:rPr>
              <a:t>.) </a:t>
            </a:r>
            <a:endParaRPr lang="en-US" sz="4000" dirty="0" smtClean="0">
              <a:solidFill>
                <a:schemeClr val="bg1"/>
              </a:solidFill>
            </a:endParaRPr>
          </a:p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8 </a:t>
            </a:r>
            <a:r>
              <a:rPr lang="ru-RU" sz="4000" dirty="0">
                <a:solidFill>
                  <a:schemeClr val="bg1"/>
                </a:solidFill>
              </a:rPr>
              <a:t>916 853 94 </a:t>
            </a:r>
            <a:r>
              <a:rPr lang="ru-RU" sz="4000" dirty="0" smtClean="0">
                <a:solidFill>
                  <a:schemeClr val="bg1"/>
                </a:solidFill>
              </a:rPr>
              <a:t>45 (раб.)</a:t>
            </a:r>
            <a:endParaRPr lang="en-US" sz="4000" b="1" dirty="0" smtClean="0">
              <a:ln w="50800"/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642918"/>
            <a:ext cx="7429552" cy="48320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  <a:p>
            <a:pPr algn="ctr"/>
            <a:endParaRPr lang="ru-RU" sz="44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началом учебного года!</a:t>
            </a:r>
          </a:p>
          <a:p>
            <a:pPr algn="ctr"/>
            <a:endParaRPr lang="ru-RU" sz="44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Крепкого здоровья, семейного благополучия и всевозможных успехов!</a:t>
            </a:r>
            <a:endParaRPr lang="ru-RU" sz="44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4288595-thum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5013176"/>
            <a:ext cx="1905000" cy="1647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</TotalTime>
  <Words>1283</Words>
  <Application>Microsoft Office PowerPoint</Application>
  <PresentationFormat>Экран (4:3)</PresentationFormat>
  <Paragraphs>155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ГБОУ гимназия №1534 Родительское собрание  3 «З» класса №1</vt:lpstr>
      <vt:lpstr>ПЕРЕХОДНЫЙ ПЕРИОД</vt:lpstr>
      <vt:lpstr>Учебный план</vt:lpstr>
      <vt:lpstr>ШКОЛЬНЫЙ КОМПОНЕНТ</vt:lpstr>
      <vt:lpstr>Информационное пространство класса (nachalka.seminfo.ru)</vt:lpstr>
      <vt:lpstr>УЧЕБНЫЙ ПРОЦЕСС</vt:lpstr>
      <vt:lpstr>Презентация PowerPoint</vt:lpstr>
      <vt:lpstr>ТЕТРАДИ</vt:lpstr>
      <vt:lpstr>ОЦЕНИВАНИЕ РАБОТЫ</vt:lpstr>
      <vt:lpstr>Презентация PowerPoint</vt:lpstr>
      <vt:lpstr>ВНЕУРОЧНАЯ ДЕЯТЕЛЬНОСТЬ</vt:lpstr>
      <vt:lpstr>ЭКСКУРСИИ</vt:lpstr>
      <vt:lpstr>Электронный журнал</vt:lpstr>
      <vt:lpstr>Учебники</vt:lpstr>
      <vt:lpstr>Первое сентября</vt:lpstr>
      <vt:lpstr>Учебные периоды и каникулы</vt:lpstr>
      <vt:lpstr>Презентация PowerPoint</vt:lpstr>
      <vt:lpstr> Документы первого собрания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гимназия №1534 Методическое объединение учителей начальных классов</dc:title>
  <dc:creator>Юлия</dc:creator>
  <cp:lastModifiedBy>Drakosha</cp:lastModifiedBy>
  <cp:revision>54</cp:revision>
  <dcterms:created xsi:type="dcterms:W3CDTF">2014-08-25T16:51:08Z</dcterms:created>
  <dcterms:modified xsi:type="dcterms:W3CDTF">2014-08-28T18:42:45Z</dcterms:modified>
</cp:coreProperties>
</file>